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9" r:id="rId1"/>
  </p:sldMasterIdLst>
  <p:notesMasterIdLst>
    <p:notesMasterId r:id="rId31"/>
  </p:notesMasterIdLst>
  <p:sldIdLst>
    <p:sldId id="259" r:id="rId2"/>
    <p:sldId id="295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88" r:id="rId14"/>
    <p:sldId id="290" r:id="rId15"/>
    <p:sldId id="286" r:id="rId16"/>
    <p:sldId id="292" r:id="rId17"/>
    <p:sldId id="293" r:id="rId18"/>
    <p:sldId id="287" r:id="rId19"/>
    <p:sldId id="291" r:id="rId20"/>
    <p:sldId id="289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94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>
        <p:scale>
          <a:sx n="100" d="100"/>
          <a:sy n="100" d="100"/>
        </p:scale>
        <p:origin x="904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66990-C953-094A-9F8A-A0866961BFB1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CD303-3D4D-5F4E-A8E8-914160735F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8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87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60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5CD303-3D4D-5F4E-A8E8-914160735F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84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565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4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685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906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33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2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2052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58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09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531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2F878B7F-DB86-DE4D-94EF-795C52D8FD8F}" type="datetimeFigureOut">
              <a:rPr lang="en-US" smtClean="0"/>
              <a:t>7/19/19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31446D1D-28EF-974F-A329-F112812D5F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87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2649E-7251-6241-99FE-4EF4579D2D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374167"/>
            <a:ext cx="9966960" cy="3035808"/>
          </a:xfrm>
        </p:spPr>
        <p:txBody>
          <a:bodyPr>
            <a:normAutofit fontScale="90000"/>
          </a:bodyPr>
          <a:lstStyle/>
          <a:p>
            <a:r>
              <a:rPr lang="en-US" dirty="0"/>
              <a:t>TOP 10 LEADING </a:t>
            </a:r>
            <a:br>
              <a:rPr lang="en-US" dirty="0"/>
            </a:br>
            <a:r>
              <a:rPr lang="en-US" sz="8000" b="1" dirty="0"/>
              <a:t>CAUSES OF DEATH IN USA </a:t>
            </a:r>
            <a:r>
              <a:rPr lang="en-US" sz="5300" dirty="0"/>
              <a:t>(1999-2016)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D33712-34FE-A147-B4A3-D5B1ABEA50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02088"/>
            <a:ext cx="9144000" cy="2284412"/>
          </a:xfrm>
        </p:spPr>
        <p:txBody>
          <a:bodyPr>
            <a:normAutofit/>
          </a:bodyPr>
          <a:lstStyle/>
          <a:p>
            <a:endParaRPr lang="en-US"/>
          </a:p>
          <a:p>
            <a:r>
              <a:rPr lang="en-US"/>
              <a:t>Jose Luis Bracho</a:t>
            </a:r>
          </a:p>
          <a:p>
            <a:r>
              <a:rPr lang="en-US"/>
              <a:t>Mariana Chavez</a:t>
            </a:r>
          </a:p>
          <a:p>
            <a:r>
              <a:rPr lang="en-US"/>
              <a:t>Dwight Mauk</a:t>
            </a:r>
          </a:p>
          <a:p>
            <a:r>
              <a:rPr lang="en-US"/>
              <a:t>Robert Mabry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9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7A54BB-CFDB-F84B-895A-7649B6752E5D}"/>
              </a:ext>
            </a:extLst>
          </p:cNvPr>
          <p:cNvSpPr/>
          <p:nvPr/>
        </p:nvSpPr>
        <p:spPr>
          <a:xfrm>
            <a:off x="391886" y="345665"/>
            <a:ext cx="1049382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Null Hypothesis #1</a:t>
            </a:r>
          </a:p>
          <a:p>
            <a:endParaRPr lang="en-US" dirty="0"/>
          </a:p>
          <a:p>
            <a:r>
              <a:rPr lang="en-US" dirty="0"/>
              <a:t>- The trend observed on the decrease of death rate for Heart disease and Cancer (meaning, the decrease on age-adjusted death rate per 100,000 habitants) does not represent a significant improvement throughout the years.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DD7C62A-456E-9F44-B9F7-FBB9B7694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2161547"/>
            <a:ext cx="7340600" cy="379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890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441760-9DCA-A141-BDBE-753307DC0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2446"/>
            <a:ext cx="7988300" cy="454660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3F96A8E-AC27-7F48-B2AD-18B8C3C4D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4538303"/>
            <a:ext cx="7721600" cy="140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E70816-275A-884C-B350-2B28F109C1F4}"/>
              </a:ext>
            </a:extLst>
          </p:cNvPr>
          <p:cNvSpPr txBox="1"/>
          <p:nvPr/>
        </p:nvSpPr>
        <p:spPr>
          <a:xfrm>
            <a:off x="127001" y="6075003"/>
            <a:ext cx="10205354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F_onewayResult(statistic=59.02123176539099,</a:t>
            </a:r>
            <a:r>
              <a:rPr lang="en-US" sz="2000" b="1" dirty="0"/>
              <a:t>pvalue=7.776019794385112e-08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087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99A71D5-1FC0-D24E-9C47-B7FE2A5CCA94}"/>
              </a:ext>
            </a:extLst>
          </p:cNvPr>
          <p:cNvSpPr/>
          <p:nvPr/>
        </p:nvSpPr>
        <p:spPr>
          <a:xfrm>
            <a:off x="366485" y="6146577"/>
            <a:ext cx="9719129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F_onewayResult(statistic=61.63588714863557, </a:t>
            </a:r>
            <a:r>
              <a:rPr lang="en-US" sz="2000" b="1" dirty="0"/>
              <a:t>pvalue=5.823484514575891e-08</a:t>
            </a:r>
            <a:r>
              <a:rPr lang="en-US" sz="2000" dirty="0"/>
              <a:t>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268B59-7B51-2A4C-9267-2AB983D99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5" y="29028"/>
            <a:ext cx="8382000" cy="455930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5C3DE36-F466-2F42-8729-6B86C8FFE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85" y="4426633"/>
            <a:ext cx="81788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6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570F3A-FD0C-4E40-97CF-77C47D110F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6221" y="2608873"/>
            <a:ext cx="4025900" cy="39370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E14DB1-5E5A-1645-BB59-AB962F46C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07" y="127506"/>
            <a:ext cx="6388100" cy="1130300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4C0A89-494C-9547-A829-FCAFF6E1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100" y="127506"/>
            <a:ext cx="3581400" cy="22479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52958-FD3D-1B43-81FB-2D3CD9C45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08873"/>
            <a:ext cx="7531100" cy="1054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CFDE457-699C-A943-BCB8-F469F023269E}"/>
              </a:ext>
            </a:extLst>
          </p:cNvPr>
          <p:cNvSpPr/>
          <p:nvPr/>
        </p:nvSpPr>
        <p:spPr>
          <a:xfrm>
            <a:off x="8046720" y="3063240"/>
            <a:ext cx="1622090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8D838F-D2A7-7440-A222-0FFDBCB1A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702300" cy="57277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0F41EEE-20FD-BC49-A844-3A4896DFC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575" y="261258"/>
            <a:ext cx="8433225" cy="39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6D56CC-69C9-6B4B-9692-24CCBB0A6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779" y="2584886"/>
            <a:ext cx="3833321" cy="39624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238E06-A7B1-DB45-A803-352B6D006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57" y="2789314"/>
            <a:ext cx="6438900" cy="1066800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D1E6B3-E3FF-2E40-821B-AFBB75863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357" y="136800"/>
            <a:ext cx="3225800" cy="22606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4075F76-F2CA-4848-8ADE-E3D79AE85B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957" y="136800"/>
            <a:ext cx="5511800" cy="1041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478A64-7D04-D840-91ED-56283743E33E}"/>
              </a:ext>
            </a:extLst>
          </p:cNvPr>
          <p:cNvSpPr/>
          <p:nvPr/>
        </p:nvSpPr>
        <p:spPr>
          <a:xfrm>
            <a:off x="8119290" y="3063240"/>
            <a:ext cx="1622090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63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CEC7EE-6F2C-5E49-AC5A-8ADB56FC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207"/>
            <a:ext cx="5308600" cy="5676900"/>
          </a:xfrm>
          <a:prstGeom prst="rect">
            <a:avLst/>
          </a:prstGeom>
        </p:spPr>
      </p:pic>
      <p:pic>
        <p:nvPicPr>
          <p:cNvPr id="2" name="Picture 1" descr="A close up of a map&#10;&#10;Description automatically generated">
            <a:extLst>
              <a:ext uri="{FF2B5EF4-FFF2-40B4-BE49-F238E27FC236}">
                <a16:creationId xmlns:a16="http://schemas.microsoft.com/office/drawing/2014/main" id="{AA382AF8-C0DC-034F-B9C1-461A1F30A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7942" y="126207"/>
            <a:ext cx="8515141" cy="433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C79EEC-79F6-E440-BAA7-CEE29C3FD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2075" y="2611722"/>
            <a:ext cx="4038600" cy="38735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4DA841-4EC1-5842-AD80-FA8498296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1722"/>
            <a:ext cx="8242300" cy="9017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D8D1A9-0F78-4B4D-A57E-131C7EA35A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423" y="166004"/>
            <a:ext cx="3721100" cy="20701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7E70C1-D205-454A-9FA9-417E25F91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00" y="114300"/>
            <a:ext cx="6438900" cy="927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B174C3-7624-F641-BF57-0C0F4CFCA8FC}"/>
              </a:ext>
            </a:extLst>
          </p:cNvPr>
          <p:cNvSpPr/>
          <p:nvPr/>
        </p:nvSpPr>
        <p:spPr>
          <a:xfrm>
            <a:off x="8786948" y="3034212"/>
            <a:ext cx="1387566" cy="3348990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045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2FD117E-8777-B840-A5A5-F510AD5F6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7505"/>
            <a:ext cx="12192000" cy="616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70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A89845-0FD0-8044-9F5B-5839923F9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13" y="327477"/>
            <a:ext cx="11441073" cy="58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75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A86533-A523-2242-9C67-3F3B9A196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72" y="127000"/>
            <a:ext cx="9795022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83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9CACFE-5B61-3548-856F-3014FECF0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63" y="501649"/>
            <a:ext cx="11849727" cy="45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776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2008A9-C379-4AB3-BCC0-D6AA19428CC1}"/>
              </a:ext>
            </a:extLst>
          </p:cNvPr>
          <p:cNvGrpSpPr/>
          <p:nvPr/>
        </p:nvGrpSpPr>
        <p:grpSpPr>
          <a:xfrm>
            <a:off x="435429" y="0"/>
            <a:ext cx="9042400" cy="6557596"/>
            <a:chOff x="2268415" y="984739"/>
            <a:chExt cx="7655170" cy="56563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91538E-1A3D-429B-8E09-17244D27F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46" t="20854" r="15865" b="2906"/>
            <a:stretch/>
          </p:blipFill>
          <p:spPr>
            <a:xfrm>
              <a:off x="2268415" y="1412629"/>
              <a:ext cx="7655170" cy="52284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3BC7CB-9B86-4F16-84FB-F9478D472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46" t="47521" r="15865" b="46838"/>
            <a:stretch/>
          </p:blipFill>
          <p:spPr>
            <a:xfrm>
              <a:off x="2268415" y="984739"/>
              <a:ext cx="7655170" cy="38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3367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2606F-155C-493A-94D0-076A7CFE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t="36239" r="15769" b="13162"/>
          <a:stretch/>
        </p:blipFill>
        <p:spPr>
          <a:xfrm>
            <a:off x="163844" y="155470"/>
            <a:ext cx="10863911" cy="49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03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61AE1-570B-4215-8AD9-2BB2E1BF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233263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D68DFB-0E75-4E14-BF77-EF6E09ED8D0A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76E7DE-A3C1-4807-BA28-83EA260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F88453-317B-4462-A1B0-F8BCB261E094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E237FF-6C21-469C-BA64-91FE4DBE6DD3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Heart Disease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231-280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181-230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130-180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23B9A7E-CB68-4467-ACEA-385A4E686B64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84EC568-C27B-4A5D-83B9-B16C124215FA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C5B3F46-6C03-4E3D-94C0-6BAFE90119D4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40981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8BE4F-748C-4AE3-B8DA-060EA2A7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51453" r="15288" b="15214"/>
          <a:stretch/>
        </p:blipFill>
        <p:spPr>
          <a:xfrm>
            <a:off x="285820" y="264886"/>
            <a:ext cx="10709309" cy="316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192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ADC53-E7F9-465F-B7BE-764DF662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9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8035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FF1D00-35F4-4F2F-8BF8-5A3EFA4DCA4E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0C0154B-810B-4C9E-A3A0-5C42524A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DA2D8-F695-4C61-9BB1-4117CBE2CA69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E89EE-F646-4D33-BE21-7C9DF35915FF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Cancer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191-220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161-190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130-160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705445-5C4E-436C-B907-8ACF17222EA2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358429-8B93-4B3E-8785-B8B9501ED2B4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27B3D6F-9B05-4576-95D9-9DC41EFFFFD1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74787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506672-34F6-4744-AD06-11F7EFDBC460}"/>
              </a:ext>
            </a:extLst>
          </p:cNvPr>
          <p:cNvSpPr/>
          <p:nvPr/>
        </p:nvSpPr>
        <p:spPr>
          <a:xfrm>
            <a:off x="391886" y="345665"/>
            <a:ext cx="1049382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Null Hypothesis #2</a:t>
            </a:r>
          </a:p>
          <a:p>
            <a:endParaRPr lang="en-US" dirty="0"/>
          </a:p>
          <a:p>
            <a:r>
              <a:rPr lang="en-US" dirty="0"/>
              <a:t>- The death rate due to suicide is not significantly related to states with lower temperatures through the year.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AE819B47-11CB-7844-9090-BBFC721695BC}"/>
              </a:ext>
            </a:extLst>
          </p:cNvPr>
          <p:cNvSpPr txBox="1">
            <a:spLocks/>
          </p:cNvSpPr>
          <p:nvPr/>
        </p:nvSpPr>
        <p:spPr>
          <a:xfrm>
            <a:off x="380999" y="2218937"/>
            <a:ext cx="3810001" cy="75313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and Analysis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074B1C70-A4FB-244F-8EDD-3D59F31A0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1" y="2972076"/>
            <a:ext cx="5724349" cy="2555293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72658980-5179-A048-86C5-03928CDFD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0" y="2413267"/>
            <a:ext cx="6208485" cy="409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204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C9C2-9ED2-4F94-B468-FDD52ECF4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54" y="0"/>
            <a:ext cx="10058400" cy="1609344"/>
          </a:xfrm>
        </p:spPr>
        <p:txBody>
          <a:bodyPr/>
          <a:lstStyle/>
          <a:p>
            <a:r>
              <a:rPr lang="en-US" dirty="0"/>
              <a:t>Suicide by State (Hot vs Cold)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48E741-E9B4-4A04-849F-0DF705CA2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4" y="1225763"/>
            <a:ext cx="10626677" cy="5313339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97AD84B-3706-6746-AB48-EAF5ADC32A0F}"/>
              </a:ext>
            </a:extLst>
          </p:cNvPr>
          <p:cNvSpPr/>
          <p:nvPr/>
        </p:nvSpPr>
        <p:spPr>
          <a:xfrm>
            <a:off x="660400" y="6138992"/>
            <a:ext cx="9952623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F_onewayResult</a:t>
            </a:r>
            <a:r>
              <a:rPr lang="en-US" sz="2000" dirty="0"/>
              <a:t>(statistic=0.021475903007916908, </a:t>
            </a:r>
            <a:r>
              <a:rPr lang="en-US" sz="2000" b="1" dirty="0" err="1"/>
              <a:t>pvalue</a:t>
            </a:r>
            <a:r>
              <a:rPr lang="en-US" sz="2000" b="1" dirty="0"/>
              <a:t>=0.8840911850460149</a:t>
            </a:r>
            <a:r>
              <a:rPr lang="en-U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716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369481-367E-8147-8A43-09FD19AC3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6" y="134256"/>
            <a:ext cx="10829245" cy="525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0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122842E-36C2-7442-9F1A-A26BCCEF8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" y="109768"/>
            <a:ext cx="120269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64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F124E4-473A-9F4C-949B-9E58757B6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960100" cy="25781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C6AA8C-69DF-5543-8562-114206C1A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98" y="2321196"/>
            <a:ext cx="9595757" cy="432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1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BCCA2B-FE6D-C047-949A-215D8D724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432"/>
            <a:ext cx="12192000" cy="680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2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244F8A-01FC-E441-8857-E4B7EC6C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79" y="3579000"/>
            <a:ext cx="8216900" cy="20828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0A3BBE-20CF-A44C-A289-E5928E8B1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79" y="124600"/>
            <a:ext cx="7175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54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84F9415E-8E37-4646-961E-89C22F1E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912" y="1078956"/>
            <a:ext cx="9400176" cy="470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33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7C6032C-7BDB-B740-8FAD-5513CC36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3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{8D15E97B-801E-944F-8F0A-371678DFA748}tf10001070</Template>
  <TotalTime>151</TotalTime>
  <Words>147</Words>
  <Application>Microsoft Macintosh PowerPoint</Application>
  <PresentationFormat>Widescreen</PresentationFormat>
  <Paragraphs>28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TOP 10 LEADING  CAUSES OF DEATH IN USA (1999-2016)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Suicide by State (Hot vs Cold)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10 LEADING  CAUSES OF DEATH IN USA  (1999-2016)</dc:title>
  <dc:creator>Giovanni Davogustto</dc:creator>
  <cp:lastModifiedBy>Giovanni Davogustto</cp:lastModifiedBy>
  <cp:revision>29</cp:revision>
  <dcterms:created xsi:type="dcterms:W3CDTF">2019-07-19T01:04:08Z</dcterms:created>
  <dcterms:modified xsi:type="dcterms:W3CDTF">2019-07-19T18:08:19Z</dcterms:modified>
</cp:coreProperties>
</file>